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4" r:id="rId13"/>
    <p:sldId id="268" r:id="rId14"/>
    <p:sldId id="277" r:id="rId15"/>
    <p:sldId id="275" r:id="rId16"/>
    <p:sldId id="276" r:id="rId17"/>
    <p:sldId id="269" r:id="rId18"/>
    <p:sldId id="274" r:id="rId19"/>
    <p:sldId id="270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52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51D27-174B-BB40-87C0-AC703F75CE83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F709D-D7DD-DA43-84C7-EBB120897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3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unifesp-x-ray-body-part-classifie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5DCAA74D-BFD7-D766-3E8F-D532D978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064" y="1207765"/>
            <a:ext cx="1908108" cy="157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1C275C07-58F7-B1BA-2909-C75F5E17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4" y="1910415"/>
            <a:ext cx="2216178" cy="183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4206FFF3-5D2C-E1BC-AC7F-E8B2EAB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512" y="3439001"/>
            <a:ext cx="2274754" cy="188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4039C561-DA12-A655-28EC-AF1DE059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858" y="2994868"/>
            <a:ext cx="2010349" cy="16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>
            <a:extLst>
              <a:ext uri="{FF2B5EF4-FFF2-40B4-BE49-F238E27FC236}">
                <a16:creationId xmlns:a16="http://schemas.microsoft.com/office/drawing/2014/main" id="{0E19C536-CEEF-BD89-3850-09DB4461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72" y="1633710"/>
            <a:ext cx="2401700" cy="198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>
            <a:extLst>
              <a:ext uri="{FF2B5EF4-FFF2-40B4-BE49-F238E27FC236}">
                <a16:creationId xmlns:a16="http://schemas.microsoft.com/office/drawing/2014/main" id="{2584E5CA-C15F-536E-A9C3-1E695E30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23" y="4482862"/>
            <a:ext cx="2010349" cy="16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>
            <a:extLst>
              <a:ext uri="{FF2B5EF4-FFF2-40B4-BE49-F238E27FC236}">
                <a16:creationId xmlns:a16="http://schemas.microsoft.com/office/drawing/2014/main" id="{0D7177AE-0745-228B-6D78-55466A47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96" y="4289868"/>
            <a:ext cx="2107892" cy="174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>
            <a:extLst>
              <a:ext uri="{FF2B5EF4-FFF2-40B4-BE49-F238E27FC236}">
                <a16:creationId xmlns:a16="http://schemas.microsoft.com/office/drawing/2014/main" id="{9F4D41A5-B768-DEBF-FDA9-71C7DCD3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910" y="4004385"/>
            <a:ext cx="2401721" cy="19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>
            <a:extLst>
              <a:ext uri="{FF2B5EF4-FFF2-40B4-BE49-F238E27FC236}">
                <a16:creationId xmlns:a16="http://schemas.microsoft.com/office/drawing/2014/main" id="{29139D51-8A2F-42D0-4845-E110986F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090" y="1751613"/>
            <a:ext cx="2627294" cy="217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D6F850A6-D6FA-0A04-0A2E-5CF5A194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61" y="865094"/>
            <a:ext cx="2010349" cy="16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>
            <a:extLst>
              <a:ext uri="{FF2B5EF4-FFF2-40B4-BE49-F238E27FC236}">
                <a16:creationId xmlns:a16="http://schemas.microsoft.com/office/drawing/2014/main" id="{5002CCF3-06D3-B6B4-3C26-8C3ED01C3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50" y="4811066"/>
            <a:ext cx="2107892" cy="174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>
            <a:extLst>
              <a:ext uri="{FF2B5EF4-FFF2-40B4-BE49-F238E27FC236}">
                <a16:creationId xmlns:a16="http://schemas.microsoft.com/office/drawing/2014/main" id="{6B99728C-F1D6-ED76-5902-761513CF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605" y="3049793"/>
            <a:ext cx="1931539" cy="159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9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FFC9-CF8D-D770-DAAE-7E1B4DEC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7441"/>
          </a:xfrm>
        </p:spPr>
        <p:txBody>
          <a:bodyPr/>
          <a:lstStyle/>
          <a:p>
            <a:r>
              <a:rPr lang="en-US" sz="3600" b="1" dirty="0"/>
              <a:t>Saving the variables (Pickle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DFCED-1B82-3E5C-B099-D684E2D9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09" y="2926552"/>
            <a:ext cx="10647650" cy="17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1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71E-0665-B332-4CDE-4058581C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Building final </a:t>
            </a:r>
            <a:r>
              <a:rPr lang="en-US" sz="3600" b="1" dirty="0" err="1"/>
              <a:t>dataframe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403FE-1AF6-E933-2948-2E6A249F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39" y="1537250"/>
            <a:ext cx="6028807" cy="3766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755882-CFDA-4886-B0E4-56AAAD4D6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8" y="5363589"/>
            <a:ext cx="6028807" cy="751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44E58F-4555-D8D9-CC05-35652C39C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26" y="4393302"/>
            <a:ext cx="7199204" cy="1820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9DBCD-2F28-6CCA-3269-58DE042D9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162" y="2216960"/>
            <a:ext cx="5819609" cy="732226"/>
          </a:xfrm>
          <a:prstGeom prst="rect">
            <a:avLst/>
          </a:prstGeom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4B1497AC-9E66-20C9-C6A4-B43E3921FC65}"/>
              </a:ext>
            </a:extLst>
          </p:cNvPr>
          <p:cNvSpPr/>
          <p:nvPr/>
        </p:nvSpPr>
        <p:spPr>
          <a:xfrm rot="21299921">
            <a:off x="4844956" y="1440230"/>
            <a:ext cx="3782662" cy="73222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033AC3BB-883C-7E7D-7507-BBEB810FFCDE}"/>
              </a:ext>
            </a:extLst>
          </p:cNvPr>
          <p:cNvSpPr/>
          <p:nvPr/>
        </p:nvSpPr>
        <p:spPr>
          <a:xfrm rot="5400000">
            <a:off x="8125086" y="3522123"/>
            <a:ext cx="1219428" cy="374573"/>
          </a:xfrm>
          <a:prstGeom prst="stripedRightArrow">
            <a:avLst>
              <a:gd name="adj1" fmla="val 38236"/>
              <a:gd name="adj2" fmla="val 70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9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FC823-BDEF-5FE6-C9A6-90963933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3374"/>
          </a:xfrm>
        </p:spPr>
        <p:txBody>
          <a:bodyPr/>
          <a:lstStyle/>
          <a:p>
            <a:r>
              <a:rPr lang="en-US" sz="3600" b="1" dirty="0"/>
              <a:t>PCA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21308F4-75FF-610E-8A8B-FF50D2A0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96" y="1279561"/>
            <a:ext cx="2183385" cy="261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CF90A4F-E0E6-AC6B-BF6A-BA3450D7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96" y="3973888"/>
            <a:ext cx="2173383" cy="260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2DBD870-41EB-E403-0BF4-36E5E5A25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1268899"/>
            <a:ext cx="2183386" cy="261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B728F4B-54BE-0723-329E-D49986E9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590" y="3961895"/>
            <a:ext cx="2183386" cy="261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A973DC38-06F9-26CC-AF9C-C81994BDE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49" y="1268900"/>
            <a:ext cx="2183385" cy="261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53BDC965-F10B-50A3-6F72-B3F7A4658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25" y="3961895"/>
            <a:ext cx="2173383" cy="260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4A92C-6FE1-FFA4-EB54-F5B52B664C5B}"/>
              </a:ext>
            </a:extLst>
          </p:cNvPr>
          <p:cNvSpPr txBox="1"/>
          <p:nvPr/>
        </p:nvSpPr>
        <p:spPr>
          <a:xfrm>
            <a:off x="70639" y="4883491"/>
            <a:ext cx="2991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(</a:t>
            </a:r>
            <a:r>
              <a:rPr lang="en-US" dirty="0" err="1"/>
              <a:t>n_components</a:t>
            </a:r>
            <a:r>
              <a:rPr lang="en-US" dirty="0"/>
              <a:t>=50)</a:t>
            </a:r>
          </a:p>
          <a:p>
            <a:endParaRPr lang="en-US" dirty="0"/>
          </a:p>
          <a:p>
            <a:r>
              <a:rPr lang="en-US" dirty="0"/>
              <a:t>(2920 x 50)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EA1D9-B8B4-EDD4-0370-736FFB1D5091}"/>
              </a:ext>
            </a:extLst>
          </p:cNvPr>
          <p:cNvSpPr txBox="1"/>
          <p:nvPr/>
        </p:nvSpPr>
        <p:spPr>
          <a:xfrm>
            <a:off x="106595" y="2109995"/>
            <a:ext cx="1927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images</a:t>
            </a:r>
          </a:p>
          <a:p>
            <a:endParaRPr lang="en-US" dirty="0"/>
          </a:p>
          <a:p>
            <a:r>
              <a:rPr lang="en-US" dirty="0"/>
              <a:t>(2920 x 2320)</a:t>
            </a:r>
          </a:p>
        </p:txBody>
      </p:sp>
    </p:spTree>
    <p:extLst>
      <p:ext uri="{BB962C8B-B14F-4D97-AF65-F5344CB8AC3E}">
        <p14:creationId xmlns:p14="http://schemas.microsoft.com/office/powerpoint/2010/main" val="398184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FA16C5-4794-A6D8-BA28-02AA007B9190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9133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/>
              <a:t>PCA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229AD-9301-9E07-7875-F457335D046A}"/>
              </a:ext>
            </a:extLst>
          </p:cNvPr>
          <p:cNvSpPr txBox="1"/>
          <p:nvPr/>
        </p:nvSpPr>
        <p:spPr>
          <a:xfrm>
            <a:off x="9357112" y="417300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A42CD-B04E-5987-6783-BDE12E925B97}"/>
              </a:ext>
            </a:extLst>
          </p:cNvPr>
          <p:cNvSpPr txBox="1"/>
          <p:nvPr/>
        </p:nvSpPr>
        <p:spPr>
          <a:xfrm>
            <a:off x="9345295" y="126878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72987-A838-742C-485B-C886805009BB}"/>
              </a:ext>
            </a:extLst>
          </p:cNvPr>
          <p:cNvSpPr txBox="1"/>
          <p:nvPr/>
        </p:nvSpPr>
        <p:spPr>
          <a:xfrm>
            <a:off x="6285726" y="412731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355A9-71DC-8376-2379-E6D555789E5E}"/>
              </a:ext>
            </a:extLst>
          </p:cNvPr>
          <p:cNvSpPr txBox="1"/>
          <p:nvPr/>
        </p:nvSpPr>
        <p:spPr>
          <a:xfrm>
            <a:off x="6189230" y="121035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AF4EA89-70C4-E424-D0A3-2A70E05D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30" y="1540802"/>
            <a:ext cx="2855283" cy="232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9993FCE-872E-77E1-6BA1-AD187517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55" y="1559666"/>
            <a:ext cx="2855283" cy="232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376F188-CE40-6C27-B4CE-7A4E88DD5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4446179"/>
            <a:ext cx="2830130" cy="230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85127871-1237-354D-6F1A-CF56BDE9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09" y="4478040"/>
            <a:ext cx="2830131" cy="230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937D29-5528-2BE3-9A61-345099388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90" y="1954603"/>
            <a:ext cx="5008640" cy="33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68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7E4A4-7889-014B-7433-A9D1A2C00AF7}"/>
              </a:ext>
            </a:extLst>
          </p:cNvPr>
          <p:cNvSpPr txBox="1"/>
          <p:nvPr/>
        </p:nvSpPr>
        <p:spPr>
          <a:xfrm>
            <a:off x="10163483" y="5845193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PCA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67F88-E208-EED3-F893-397BC4D647D0}"/>
              </a:ext>
            </a:extLst>
          </p:cNvPr>
          <p:cNvSpPr txBox="1"/>
          <p:nvPr/>
        </p:nvSpPr>
        <p:spPr>
          <a:xfrm>
            <a:off x="10064096" y="1418454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PCA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EF34C-C6E1-6FA7-5D3B-C1E087E0292E}"/>
              </a:ext>
            </a:extLst>
          </p:cNvPr>
          <p:cNvSpPr txBox="1"/>
          <p:nvPr/>
        </p:nvSpPr>
        <p:spPr>
          <a:xfrm>
            <a:off x="7378045" y="5845193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PCA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728A1-B520-DC64-534C-691C7DBF9EAD}"/>
              </a:ext>
            </a:extLst>
          </p:cNvPr>
          <p:cNvSpPr txBox="1"/>
          <p:nvPr/>
        </p:nvSpPr>
        <p:spPr>
          <a:xfrm>
            <a:off x="7360411" y="1303437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</a:t>
            </a:r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B7E12E4-A6C9-2152-52CB-C8201D23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02" y="1607613"/>
            <a:ext cx="2855283" cy="232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BF0A0BF-F374-1831-EFEE-093ADE59E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566" y="1652075"/>
            <a:ext cx="2702596" cy="219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F2BD5-7585-5CFF-67D6-9A854641A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" y="1572342"/>
            <a:ext cx="6510982" cy="4396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7E9AA-C98F-FB02-1FCD-24D7957F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178" y="3783115"/>
            <a:ext cx="2678860" cy="21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E2AEE3A-9404-98B7-2810-F4496790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567" y="3783114"/>
            <a:ext cx="2708438" cy="22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2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BA4A-F247-252A-1A06-8E9F94A1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b="1" dirty="0"/>
              <a:t>Histogram of Oriented Gradients (HOG)</a:t>
            </a:r>
            <a:br>
              <a:rPr lang="en-CA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045B6-A0FA-A6B8-2FB3-997B74BD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31" y="1853248"/>
            <a:ext cx="10163738" cy="4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4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081F-87ED-83A1-328E-90899E90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b="1" dirty="0"/>
              <a:t>Singular Value Decomposition (SVD)</a:t>
            </a:r>
            <a:br>
              <a:rPr lang="en-CA" sz="3600" b="1" dirty="0"/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4BA8F-CEF9-3309-B153-52E24BA7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37" y="1607236"/>
            <a:ext cx="8796815" cy="458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00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081F-87ED-83A1-328E-90899E90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b="1" dirty="0"/>
              <a:t>Singular Value Decomposition (SVD)</a:t>
            </a:r>
            <a:br>
              <a:rPr lang="en-CA" sz="3600" b="1" dirty="0"/>
            </a:b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F101E-CA22-160F-E146-2F679DAC9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58" y="2356768"/>
            <a:ext cx="10557831" cy="428333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244F7F4-37B4-6B69-2D8E-342E5CD90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6" y="3429000"/>
            <a:ext cx="11292289" cy="229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673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6E71-1E1F-9900-6A45-0BA30E79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Models (Classifier)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6048BB-CE3D-0FC1-864E-D1F3C066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3369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Stochastic Gradient Descent (SGD)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sz="1600" b="1" dirty="0"/>
              <a:t>Sample: 2 labels (knee and wrist)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Sample: 6 labels (knee and wrist)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8342B-1455-A9D8-A75A-6F4B9BCA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75" y="2685387"/>
            <a:ext cx="8367850" cy="21813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E0DE4D7-04AA-4B23-B8B7-778DB15C0056}"/>
              </a:ext>
            </a:extLst>
          </p:cNvPr>
          <p:cNvSpPr/>
          <p:nvPr/>
        </p:nvSpPr>
        <p:spPr>
          <a:xfrm>
            <a:off x="1513236" y="4483629"/>
            <a:ext cx="3622690" cy="53698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2BFFB-C378-01AC-04FD-C6AC4F59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075" y="5582809"/>
            <a:ext cx="8367850" cy="96081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116333-0D4F-908C-DC7F-160AB5CCC55B}"/>
              </a:ext>
            </a:extLst>
          </p:cNvPr>
          <p:cNvSpPr/>
          <p:nvPr/>
        </p:nvSpPr>
        <p:spPr>
          <a:xfrm>
            <a:off x="1513236" y="6127973"/>
            <a:ext cx="3622690" cy="53698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6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6E71-1E1F-9900-6A45-0BA30E79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Models (Classifier)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22C9-9E99-F4D1-F698-B6B4ACD7A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3369"/>
            <a:ext cx="8946541" cy="4195481"/>
          </a:xfrm>
        </p:spPr>
        <p:txBody>
          <a:bodyPr/>
          <a:lstStyle/>
          <a:p>
            <a:r>
              <a:rPr lang="en-US" b="1" dirty="0" err="1"/>
              <a:t>CatBoost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1600" b="1" dirty="0"/>
              <a:t>Sample: 2 labels (knee and wrist)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1600" b="1" dirty="0"/>
              <a:t>Sample: 6 labels (knee and wrist)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F5244-76FE-15D9-C255-A0430A0E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22" y="1964462"/>
            <a:ext cx="7876355" cy="1010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DB4DA-38D3-EFCA-E6FF-B707D9FE8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66" y="3710398"/>
            <a:ext cx="7876356" cy="967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0C4DCA-BFED-2245-3B56-CF7E4A3A5EE3}"/>
              </a:ext>
            </a:extLst>
          </p:cNvPr>
          <p:cNvSpPr/>
          <p:nvPr/>
        </p:nvSpPr>
        <p:spPr>
          <a:xfrm>
            <a:off x="1725782" y="4310951"/>
            <a:ext cx="3622690" cy="53698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C797D1-20CF-2871-9E26-4FCFDD5FB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821" y="5354631"/>
            <a:ext cx="7876355" cy="9280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197E4F0-54C0-722B-5CDC-CB8B64535E4E}"/>
              </a:ext>
            </a:extLst>
          </p:cNvPr>
          <p:cNvSpPr/>
          <p:nvPr/>
        </p:nvSpPr>
        <p:spPr>
          <a:xfrm>
            <a:off x="1606719" y="5897352"/>
            <a:ext cx="3622690" cy="53698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D4C3-D3BD-BD43-42D1-EBE74A48E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429000"/>
            <a:ext cx="8946541" cy="936062"/>
          </a:xfrm>
        </p:spPr>
        <p:txBody>
          <a:bodyPr/>
          <a:lstStyle/>
          <a:p>
            <a:r>
              <a:rPr lang="en-US" b="1" dirty="0"/>
              <a:t>Objective: </a:t>
            </a:r>
          </a:p>
          <a:p>
            <a:pPr lvl="1"/>
            <a:r>
              <a:rPr lang="en-US" dirty="0"/>
              <a:t>to predict the body part from a given X-ray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84DAA-457A-45C3-6F15-1517526A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843161"/>
            <a:ext cx="8819079" cy="1853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BBC3D-A07B-13A1-159A-26881A898FCB}"/>
              </a:ext>
            </a:extLst>
          </p:cNvPr>
          <p:cNvSpPr txBox="1"/>
          <p:nvPr/>
        </p:nvSpPr>
        <p:spPr>
          <a:xfrm>
            <a:off x="1103312" y="2696378"/>
            <a:ext cx="880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Link: </a:t>
            </a:r>
            <a:r>
              <a:rPr lang="en-CA" dirty="0">
                <a:hlinkClick r:id="rId3"/>
              </a:rPr>
              <a:t>https://www.kaggle.com/competitions/unifesp-x-ray-body-part-classifier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0941C6-934F-4413-71DB-C300DF59A546}"/>
              </a:ext>
            </a:extLst>
          </p:cNvPr>
          <p:cNvSpPr txBox="1">
            <a:spLocks/>
          </p:cNvSpPr>
          <p:nvPr/>
        </p:nvSpPr>
        <p:spPr>
          <a:xfrm>
            <a:off x="1103312" y="4528851"/>
            <a:ext cx="8946541" cy="18829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/>
              <a:t>Data: </a:t>
            </a:r>
          </a:p>
          <a:p>
            <a:pPr lvl="1"/>
            <a:r>
              <a:rPr lang="en-US" dirty="0"/>
              <a:t>Sets of images in DICOM format;</a:t>
            </a:r>
          </a:p>
          <a:p>
            <a:pPr lvl="1"/>
            <a:r>
              <a:rPr lang="en-US" dirty="0" err="1"/>
              <a:t>train.csv</a:t>
            </a:r>
            <a:r>
              <a:rPr lang="en-US" dirty="0"/>
              <a:t> file, with the following information :</a:t>
            </a:r>
          </a:p>
          <a:p>
            <a:pPr lvl="2"/>
            <a:r>
              <a:rPr lang="en-US" dirty="0"/>
              <a:t>‘</a:t>
            </a:r>
            <a:r>
              <a:rPr lang="en-CA" dirty="0" err="1"/>
              <a:t>SOPInstanceUID</a:t>
            </a:r>
            <a:r>
              <a:rPr lang="en-CA" dirty="0"/>
              <a:t>’: image identification (from metadata)</a:t>
            </a:r>
          </a:p>
          <a:p>
            <a:pPr lvl="2"/>
            <a:r>
              <a:rPr lang="en-CA" dirty="0"/>
              <a:t>‘Target’: label (body part)</a:t>
            </a:r>
            <a:endParaRPr lang="en-US" dirty="0"/>
          </a:p>
          <a:p>
            <a:pPr lvl="2"/>
            <a:endParaRPr lang="en-US" dirty="0"/>
          </a:p>
          <a:p>
            <a:pPr marL="457200" lvl="1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0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53D2B1-001A-4182-E3BC-30CFCFA9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09" y="1998656"/>
            <a:ext cx="2003284" cy="390435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EE66F6-2DB1-868F-E65D-D95B09F18233}"/>
              </a:ext>
            </a:extLst>
          </p:cNvPr>
          <p:cNvSpPr/>
          <p:nvPr/>
        </p:nvSpPr>
        <p:spPr>
          <a:xfrm>
            <a:off x="5256197" y="3587280"/>
            <a:ext cx="1970158" cy="36355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A77695-9CEB-8312-BDC2-E619D72BF376}"/>
              </a:ext>
            </a:extLst>
          </p:cNvPr>
          <p:cNvSpPr/>
          <p:nvPr/>
        </p:nvSpPr>
        <p:spPr>
          <a:xfrm>
            <a:off x="5229009" y="5193786"/>
            <a:ext cx="2015643" cy="49108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302FA7-CE46-60C4-76EC-5EFCF561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3600" b="1" dirty="0"/>
              <a:t>Models (Classifier)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2B5261-49F6-478D-9482-B8FC01D8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" y="2926898"/>
            <a:ext cx="4906319" cy="300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A7D53-9740-9F9C-A3C1-97A32F825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9" y="1980773"/>
            <a:ext cx="4828514" cy="691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BFD46-0FF9-D2C8-B8E1-7C5FD7B74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575" y="1980773"/>
            <a:ext cx="4689678" cy="666698"/>
          </a:xfrm>
          <a:prstGeom prst="rect">
            <a:avLst/>
          </a:prstGeom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E0B0CBC-3B8D-B0A3-B244-556ADB97F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74" y="2992512"/>
            <a:ext cx="4615913" cy="300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2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6524-15B5-0871-FEF2-4826EC821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824" y="694576"/>
            <a:ext cx="9291103" cy="1431166"/>
          </a:xfrm>
        </p:spPr>
        <p:txBody>
          <a:bodyPr/>
          <a:lstStyle/>
          <a:p>
            <a:r>
              <a:rPr lang="en-US" sz="3600" b="1" dirty="0"/>
              <a:t>Why solving this problem matters?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E30FD-EF02-6788-E6F8-7EA7D0D6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4" y="2884276"/>
            <a:ext cx="10590352" cy="266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0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BE6F-E43A-891F-0ECE-A3B0464A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It should be a very simple task…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94C4C9-9E5C-8BAD-BD70-009BBAA8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26" y="3429000"/>
            <a:ext cx="2253613" cy="27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94DF54-AACF-ED05-206A-B6E6E308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21" y="3429000"/>
            <a:ext cx="2776501" cy="22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C57FB8-FD91-E39A-26AA-28C1E8AEC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254" y="2561763"/>
            <a:ext cx="2987978" cy="22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23A9463-1F81-C149-CD99-7B0B83C6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98" y="2077982"/>
            <a:ext cx="2316852" cy="27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FC193F-86A9-CDD5-7B46-BB196A1F3236}"/>
              </a:ext>
            </a:extLst>
          </p:cNvPr>
          <p:cNvSpPr txBox="1"/>
          <p:nvPr/>
        </p:nvSpPr>
        <p:spPr>
          <a:xfrm>
            <a:off x="1322024" y="3139807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A3781-5D27-C64A-464B-4EBE748BE269}"/>
              </a:ext>
            </a:extLst>
          </p:cNvPr>
          <p:cNvSpPr txBox="1"/>
          <p:nvPr/>
        </p:nvSpPr>
        <p:spPr>
          <a:xfrm>
            <a:off x="9549788" y="223033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Wrist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D37DF-D8D7-3F3D-9E82-25DFD6B9EC88}"/>
              </a:ext>
            </a:extLst>
          </p:cNvPr>
          <p:cNvSpPr txBox="1"/>
          <p:nvPr/>
        </p:nvSpPr>
        <p:spPr>
          <a:xfrm>
            <a:off x="6523592" y="313626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18C59-5471-A61F-8EF0-84EE5EB6D917}"/>
              </a:ext>
            </a:extLst>
          </p:cNvPr>
          <p:cNvSpPr txBox="1"/>
          <p:nvPr/>
        </p:nvSpPr>
        <p:spPr>
          <a:xfrm>
            <a:off x="3833343" y="178094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Abdominal</a:t>
            </a:r>
          </a:p>
        </p:txBody>
      </p:sp>
    </p:spTree>
    <p:extLst>
      <p:ext uri="{BB962C8B-B14F-4D97-AF65-F5344CB8AC3E}">
        <p14:creationId xmlns:p14="http://schemas.microsoft.com/office/powerpoint/2010/main" val="154846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62E-7CFA-DC0C-570B-D4A86DC5C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Heavy files (train image files approx. 22GB):</a:t>
            </a:r>
          </a:p>
          <a:p>
            <a:pPr lvl="1"/>
            <a:r>
              <a:rPr lang="en-US" dirty="0"/>
              <a:t>How to store the transformed images (</a:t>
            </a:r>
            <a:r>
              <a:rPr lang="en-US" dirty="0" err="1"/>
              <a:t>numpy</a:t>
            </a:r>
            <a:r>
              <a:rPr lang="en-US" dirty="0"/>
              <a:t> arrays)</a:t>
            </a:r>
          </a:p>
          <a:p>
            <a:r>
              <a:rPr lang="en-US" dirty="0"/>
              <a:t>Load and read the image inside the interface:</a:t>
            </a:r>
          </a:p>
          <a:p>
            <a:pPr lvl="1"/>
            <a:r>
              <a:rPr lang="en-US" dirty="0"/>
              <a:t>type of image files (DICOM)</a:t>
            </a:r>
          </a:p>
          <a:p>
            <a:pPr lvl="1"/>
            <a:r>
              <a:rPr lang="en-US" dirty="0"/>
              <a:t>decoder (</a:t>
            </a:r>
            <a:r>
              <a:rPr lang="en-US" dirty="0" err="1"/>
              <a:t>pydicom</a:t>
            </a:r>
            <a:r>
              <a:rPr lang="en-US" dirty="0"/>
              <a:t>)</a:t>
            </a:r>
          </a:p>
          <a:p>
            <a:r>
              <a:rPr lang="en-US" dirty="0"/>
              <a:t>Image contrast display</a:t>
            </a:r>
          </a:p>
          <a:p>
            <a:r>
              <a:rPr lang="en-US" dirty="0"/>
              <a:t>Matching image ID, label from </a:t>
            </a:r>
            <a:r>
              <a:rPr lang="en-US" dirty="0" err="1"/>
              <a:t>dataframe</a:t>
            </a:r>
            <a:r>
              <a:rPr lang="en-US" dirty="0"/>
              <a:t> with image itself</a:t>
            </a:r>
          </a:p>
          <a:p>
            <a:r>
              <a:rPr lang="en-US" dirty="0"/>
              <a:t>Image sizing</a:t>
            </a:r>
          </a:p>
          <a:p>
            <a:r>
              <a:rPr lang="en-US" dirty="0"/>
              <a:t>Transformation and classification algorithms for images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0679F6-138C-CBCB-7313-B751FE446E8F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8472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/>
              <a:t>… but several challenges are in the way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1598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8CBEFF-12DA-E3CF-51B3-415262190A85}"/>
              </a:ext>
            </a:extLst>
          </p:cNvPr>
          <p:cNvSpPr txBox="1"/>
          <p:nvPr/>
        </p:nvSpPr>
        <p:spPr>
          <a:xfrm>
            <a:off x="646111" y="426130"/>
            <a:ext cx="544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Basic Principle: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D686837-A3E0-294C-B7A3-119A71953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" y="2720406"/>
            <a:ext cx="1628387" cy="195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9D67035-97EF-054A-B26D-1532CA40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1" y="1699924"/>
            <a:ext cx="1628387" cy="132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742FF6E-6C06-4226-3943-32087F3E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1872224"/>
            <a:ext cx="2033034" cy="150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1E079-3947-E9CF-8618-42F03D96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998815"/>
            <a:ext cx="1294154" cy="150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ED6EC-0297-19AE-8531-6342B20B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854" y="2582245"/>
            <a:ext cx="5578294" cy="1952403"/>
          </a:xfrm>
          <a:prstGeom prst="rect">
            <a:avLst/>
          </a:prstGeom>
        </p:spPr>
      </p:pic>
      <p:pic>
        <p:nvPicPr>
          <p:cNvPr id="2050" name="Picture 2" descr="Image result for sad computer">
            <a:extLst>
              <a:ext uri="{FF2B5EF4-FFF2-40B4-BE49-F238E27FC236}">
                <a16:creationId xmlns:a16="http://schemas.microsoft.com/office/drawing/2014/main" id="{AFEF6013-DD29-CD1D-5439-9D355CF04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99" y="4857620"/>
            <a:ext cx="1628387" cy="16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Make Computer Speak When you Log On | Initiation à l'informatique,  Ordinateur, Fabrication de masques">
            <a:extLst>
              <a:ext uri="{FF2B5EF4-FFF2-40B4-BE49-F238E27FC236}">
                <a16:creationId xmlns:a16="http://schemas.microsoft.com/office/drawing/2014/main" id="{714B5E6A-C6B4-0C9F-E83E-02C0EF8A5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49" y="4794185"/>
            <a:ext cx="1746785" cy="157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rved Up Arrow 18">
            <a:extLst>
              <a:ext uri="{FF2B5EF4-FFF2-40B4-BE49-F238E27FC236}">
                <a16:creationId xmlns:a16="http://schemas.microsoft.com/office/drawing/2014/main" id="{5F488EC8-27B9-649B-ED24-9ADD98D1833A}"/>
              </a:ext>
            </a:extLst>
          </p:cNvPr>
          <p:cNvSpPr/>
          <p:nvPr/>
        </p:nvSpPr>
        <p:spPr>
          <a:xfrm rot="526838">
            <a:off x="2888587" y="3993129"/>
            <a:ext cx="3809719" cy="11070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49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8EC4-2811-C6DD-852A-9D872918A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3374"/>
          </a:xfrm>
        </p:spPr>
        <p:txBody>
          <a:bodyPr/>
          <a:lstStyle/>
          <a:p>
            <a:r>
              <a:rPr lang="en-US" sz="3600" b="1" dirty="0"/>
              <a:t>Image loading and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B8AB0-817B-D536-BA15-79EC99CB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06" y="1783632"/>
            <a:ext cx="5385630" cy="2370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4785DA-A470-CC09-A168-F948287E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44" y="4571600"/>
            <a:ext cx="5956205" cy="13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2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9935E3-9A90-97A8-6FC4-2814E0EC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28" y="3260991"/>
            <a:ext cx="5440614" cy="3222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9DE24-5843-153E-729B-333826002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93" y="1490031"/>
            <a:ext cx="5558741" cy="298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732F0-6DEC-0289-84FB-07919DE7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89643"/>
          </a:xfrm>
        </p:spPr>
        <p:txBody>
          <a:bodyPr/>
          <a:lstStyle/>
          <a:p>
            <a:r>
              <a:rPr lang="en-US" sz="4400" b="1" dirty="0"/>
              <a:t>Image loading &amp; visualization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CB5D4-45B1-274F-5174-B44C4B9F4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785" y="4803352"/>
            <a:ext cx="5230914" cy="153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0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4366-6BF5-C1EB-3BB9-C7402C09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3374"/>
          </a:xfrm>
        </p:spPr>
        <p:txBody>
          <a:bodyPr/>
          <a:lstStyle/>
          <a:p>
            <a:r>
              <a:rPr lang="en-US" sz="3600" b="1" dirty="0"/>
              <a:t>Vectorizing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29ADA-6963-90F2-4EB9-7D0F3773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47" y="3068652"/>
            <a:ext cx="8685335" cy="2014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61257-78CC-17F7-42AF-59F1BD0CA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48" y="2794487"/>
            <a:ext cx="8685335" cy="219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F2D77C-EB43-30EE-A7AD-22BA6A1B9D63}"/>
              </a:ext>
            </a:extLst>
          </p:cNvPr>
          <p:cNvSpPr txBox="1"/>
          <p:nvPr/>
        </p:nvSpPr>
        <p:spPr>
          <a:xfrm>
            <a:off x="4559651" y="1742273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Resizing (1000 x 1000)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3301623-CC88-528D-3120-51887AA2FED3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5314618" y="2563008"/>
            <a:ext cx="1268981" cy="550843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F8569F-1BC1-291F-E7DA-29B9114BF15C}"/>
              </a:ext>
            </a:extLst>
          </p:cNvPr>
          <p:cNvSpPr txBox="1"/>
          <p:nvPr/>
        </p:nvSpPr>
        <p:spPr>
          <a:xfrm>
            <a:off x="8981413" y="2097325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Matrix to Vector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46F8399-5047-4C2F-2D78-0C23550D6DE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734280" y="2558990"/>
            <a:ext cx="5533703" cy="1328312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41EB5AA-2195-846C-433B-09BA52097E68}"/>
              </a:ext>
            </a:extLst>
          </p:cNvPr>
          <p:cNvCxnSpPr>
            <a:cxnSpLocks/>
          </p:cNvCxnSpPr>
          <p:nvPr/>
        </p:nvCxnSpPr>
        <p:spPr>
          <a:xfrm>
            <a:off x="4384713" y="4242353"/>
            <a:ext cx="1711286" cy="1357484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EF3CBF-F4D5-F8B5-B319-DF06DC3650BE}"/>
              </a:ext>
            </a:extLst>
          </p:cNvPr>
          <p:cNvSpPr txBox="1"/>
          <p:nvPr/>
        </p:nvSpPr>
        <p:spPr>
          <a:xfrm>
            <a:off x="6229337" y="5369005"/>
            <a:ext cx="495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Transform list into a </a:t>
            </a:r>
            <a:r>
              <a:rPr lang="en-US" sz="2400" dirty="0" err="1">
                <a:solidFill>
                  <a:srgbClr val="FFFF00"/>
                </a:solidFill>
              </a:rPr>
              <a:t>numpy</a:t>
            </a:r>
            <a:r>
              <a:rPr lang="en-US" sz="2400" dirty="0">
                <a:solidFill>
                  <a:srgbClr val="FFFF00"/>
                </a:solidFill>
              </a:rPr>
              <a:t> array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5B1FA2-01AB-3D76-C299-2769E20F6C61}"/>
              </a:ext>
            </a:extLst>
          </p:cNvPr>
          <p:cNvSpPr/>
          <p:nvPr/>
        </p:nvSpPr>
        <p:spPr>
          <a:xfrm>
            <a:off x="1401002" y="4838554"/>
            <a:ext cx="1546142" cy="36886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90DFBF-FC35-C5C7-63E0-3F40BD77E3D7}"/>
              </a:ext>
            </a:extLst>
          </p:cNvPr>
          <p:cNvSpPr txBox="1"/>
          <p:nvPr/>
        </p:nvSpPr>
        <p:spPr>
          <a:xfrm>
            <a:off x="550843" y="5451476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# images</a:t>
            </a:r>
          </a:p>
          <a:p>
            <a:r>
              <a:rPr lang="en-US" dirty="0">
                <a:solidFill>
                  <a:srgbClr val="FFFF00"/>
                </a:solidFill>
              </a:rPr>
              <a:t>   (rows)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3D570F-79F9-101D-7A5F-A87FE9EDBA73}"/>
              </a:ext>
            </a:extLst>
          </p:cNvPr>
          <p:cNvSpPr txBox="1"/>
          <p:nvPr/>
        </p:nvSpPr>
        <p:spPr>
          <a:xfrm>
            <a:off x="2639219" y="540531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columns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B9DC4D0-82D7-C322-3123-4EA78017099C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1223191" y="5153401"/>
            <a:ext cx="404238" cy="41836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22DBA4-89F9-2D29-EA99-E589A474934F}"/>
              </a:ext>
            </a:extLst>
          </p:cNvPr>
          <p:cNvCxnSpPr>
            <a:cxnSpLocks/>
          </p:cNvCxnSpPr>
          <p:nvPr/>
        </p:nvCxnSpPr>
        <p:spPr>
          <a:xfrm>
            <a:off x="2726472" y="5041667"/>
            <a:ext cx="441346" cy="3688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3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3435</TotalTime>
  <Words>305</Words>
  <Application>Microsoft Macintosh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PowerPoint Presentation</vt:lpstr>
      <vt:lpstr>PowerPoint Presentation</vt:lpstr>
      <vt:lpstr>Why solving this problem matters?</vt:lpstr>
      <vt:lpstr>It should be a very simple task…</vt:lpstr>
      <vt:lpstr>PowerPoint Presentation</vt:lpstr>
      <vt:lpstr>PowerPoint Presentation</vt:lpstr>
      <vt:lpstr>Image loading and visualization</vt:lpstr>
      <vt:lpstr>Image loading &amp; visualization</vt:lpstr>
      <vt:lpstr>Vectorizing</vt:lpstr>
      <vt:lpstr>Saving the variables (Pickle file)</vt:lpstr>
      <vt:lpstr>Building final dataframe</vt:lpstr>
      <vt:lpstr>PCA</vt:lpstr>
      <vt:lpstr>PowerPoint Presentation</vt:lpstr>
      <vt:lpstr>PowerPoint Presentation</vt:lpstr>
      <vt:lpstr>Histogram of Oriented Gradients (HOG) </vt:lpstr>
      <vt:lpstr>Singular Value Decomposition (SVD) </vt:lpstr>
      <vt:lpstr>Singular Value Decomposition (SVD) </vt:lpstr>
      <vt:lpstr>Models (Classifier)</vt:lpstr>
      <vt:lpstr>Models (Classifier)</vt:lpstr>
      <vt:lpstr>Models (Classifier)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G Pasian</dc:creator>
  <cp:lastModifiedBy>Sergio G Pasian</cp:lastModifiedBy>
  <cp:revision>15</cp:revision>
  <dcterms:created xsi:type="dcterms:W3CDTF">2022-04-30T17:42:41Z</dcterms:created>
  <dcterms:modified xsi:type="dcterms:W3CDTF">2022-05-03T03:33:01Z</dcterms:modified>
</cp:coreProperties>
</file>